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6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</p:embeddedFont>
    <p:embeddedFont>
      <p:font typeface="Roboto Mono Medium" panose="00000009000000000000" pitchFamily="49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8547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554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E-Waste Link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043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(From gadgets to garbage: India’s e-waste puzzle)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22243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problem is part of a global issue that needs urgent attention. With the rise of technology, the amount of electronic waste is also increasing rapidly. Sustainable practices and proper e-waste management are crucial to protect the environment and human health.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3998" y="436007"/>
            <a:ext cx="13522404" cy="989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b="1" u="sng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Scalability and Monetization Model for the E-Waste Platform</a:t>
            </a:r>
            <a:endParaRPr lang="en-US" sz="3100" u="sng" dirty="0"/>
          </a:p>
        </p:txBody>
      </p:sp>
      <p:sp>
        <p:nvSpPr>
          <p:cNvPr id="4" name="Text 2"/>
          <p:cNvSpPr/>
          <p:nvPr/>
        </p:nvSpPr>
        <p:spPr>
          <a:xfrm>
            <a:off x="553998" y="2173367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Modular design supports rollout across cities, rural areas, and states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53998" y="2482096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Cloud-based architecture enables easy expansion and updates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3998" y="2790825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Compatible with multiple e-waste categories: phones, appliances, batteries, etc.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53998" y="3099554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Multilingual app interface increases inclusivity and reach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53998" y="3530918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2. User Growth Channels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53998" y="3962281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Partnerships with municipalities, NGOs, and electronics retailers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553998" y="4271010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Incentives for users and collectors to onboard and engage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553998" y="4579739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Integration with school and workplace collection programs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553998" y="5011103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3. Monetization Streams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553998" y="5442466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Commission on Transactions</a:t>
            </a: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Fee on each verified pickup and resale to recyclers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553998" y="5751195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Premium Services for Producers</a:t>
            </a: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Compliance dashboards, data analytics, and audit support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553998" y="6059924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Advertising and CSR Sponsorships</a:t>
            </a: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From electronics brands and green tech firms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553998" y="6368653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Recyclable Material Sales</a:t>
            </a: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Cut of material resale profits via verified recycler network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553998" y="6800017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4. Financial Sustainability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553998" y="7231380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Platform designed for break-even through scale and automation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553998" y="7540109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Opportunities for government and CSR funding support during early stages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068" y="895112"/>
            <a:ext cx="7227451" cy="654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Introduction to E-Waste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3068" y="1863804"/>
            <a:ext cx="3734276" cy="1541740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942499" y="2073235"/>
            <a:ext cx="261842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What is E-Waste?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42499" y="2526030"/>
            <a:ext cx="3315414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Discarded electrical or electronic devices at end of life.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76775" y="1863804"/>
            <a:ext cx="3734276" cy="1541740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4886206" y="2073235"/>
            <a:ext cx="261842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Global Volume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886206" y="2526030"/>
            <a:ext cx="3315414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53.6 million metric tons generated in 2019; growing rapidly.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3068" y="3614976"/>
            <a:ext cx="7677864" cy="3719393"/>
          </a:xfrm>
          <a:prstGeom prst="roundRect">
            <a:avLst>
              <a:gd name="adj" fmla="val 845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942499" y="3824407"/>
            <a:ext cx="725900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42499" y="4285059"/>
            <a:ext cx="314241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Market Size In India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942499" y="4737854"/>
            <a:ext cx="725900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1)India is now third largest e-waste generator in the world producing an estimated 2.32 million tonnes annually.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42499" y="5533549"/>
            <a:ext cx="725900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2)It is expected to exceed </a:t>
            </a: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 million tonnes by 2030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42499" y="5994202"/>
            <a:ext cx="725900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3)India recycles only </a:t>
            </a: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20–25%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of its e-waste formally — the rest is handled by the informal sector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42499" y="6789896"/>
            <a:ext cx="725900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687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Why E-Waste is a Concern: Toxic Components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73893"/>
            <a:ext cx="82841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Predominance of Informal Sector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Over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95% of India's e-waste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is processed by informal workers using rudimentary methods like open burning and acid baths, leading to significant environmental pollution. ​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41896"/>
            <a:ext cx="82841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Health Hazards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Exposure to toxic substances such as lead, mercury, and cadmium during informal recycling processes can cause severe health issues, including neurological damage, respiratory problems, and cancer. ​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09899"/>
            <a:ext cx="82841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Vulnerable Populations at Risk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Children and marginalized communities involved in informal e-waste recycling are particularly susceptible to health risks due to lack of protective equipment and awareness.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8943" y="2749748"/>
            <a:ext cx="3049548" cy="392084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638943" y="6925747"/>
            <a:ext cx="42051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AA0BF4-4F16-F90D-8C1E-F02D7B133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81" y="2106592"/>
            <a:ext cx="13622651" cy="48895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3D6A36-C963-D021-9A28-547B7863923D}"/>
              </a:ext>
            </a:extLst>
          </p:cNvPr>
          <p:cNvSpPr txBox="1"/>
          <p:nvPr/>
        </p:nvSpPr>
        <p:spPr>
          <a:xfrm>
            <a:off x="312516" y="364045"/>
            <a:ext cx="7315200" cy="482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3200" b="1" u="sng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Recycling Infrastructure</a:t>
            </a:r>
            <a:r>
              <a:rPr lang="en-US" sz="180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: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77938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494" y="649010"/>
            <a:ext cx="12184380" cy="470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Public Awareness and Campaigns for E-Waste Management: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26494" y="1419939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Why It Matters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526494" y="1829872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Most people are unaware of safe e-waste disposal methods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26494" y="2123242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Limited knowledge about nearby collection points and take-back options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26494" y="2416612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Common myths around recycling value and processes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526494" y="2826544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Effective Awareness Approaches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526494" y="3236476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Education Initiatives</a:t>
            </a: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Introduce e-waste topics in schools, colleges, and local communities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526494" y="3529846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Media Outreach</a:t>
            </a: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Use TV, radio, and social media to highlight e-waste dangers and solutions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526494" y="3823216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Community Drives</a:t>
            </a: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Organize drop-off events with incentives to boost participation</a:t>
            </a:r>
            <a:endParaRPr lang="en-US" sz="1150" dirty="0"/>
          </a:p>
        </p:txBody>
      </p:sp>
      <p:sp>
        <p:nvSpPr>
          <p:cNvPr id="11" name="Text 9"/>
          <p:cNvSpPr/>
          <p:nvPr/>
        </p:nvSpPr>
        <p:spPr>
          <a:xfrm>
            <a:off x="526494" y="4116586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Training Sessions</a:t>
            </a: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Educate housing societies, city staff, and informal workers</a:t>
            </a:r>
            <a:endParaRPr lang="en-US" sz="1150" dirty="0"/>
          </a:p>
        </p:txBody>
      </p:sp>
      <p:sp>
        <p:nvSpPr>
          <p:cNvPr id="12" name="Text 10"/>
          <p:cNvSpPr/>
          <p:nvPr/>
        </p:nvSpPr>
        <p:spPr>
          <a:xfrm>
            <a:off x="526494" y="4526518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Success Stories</a:t>
            </a:r>
            <a:endParaRPr lang="en-US" sz="1150" dirty="0"/>
          </a:p>
        </p:txBody>
      </p:sp>
      <p:sp>
        <p:nvSpPr>
          <p:cNvPr id="13" name="Text 11"/>
          <p:cNvSpPr/>
          <p:nvPr/>
        </p:nvSpPr>
        <p:spPr>
          <a:xfrm>
            <a:off x="526494" y="4936450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Swachh Bharat Abhiyan integrating e-waste messaging</a:t>
            </a:r>
            <a:endParaRPr lang="en-US" sz="1150" dirty="0"/>
          </a:p>
        </p:txBody>
      </p:sp>
      <p:sp>
        <p:nvSpPr>
          <p:cNvPr id="14" name="Text 12"/>
          <p:cNvSpPr/>
          <p:nvPr/>
        </p:nvSpPr>
        <p:spPr>
          <a:xfrm>
            <a:off x="526494" y="5229820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Brand partnerships for collection (e.g., Apple, Samsung)</a:t>
            </a:r>
            <a:endParaRPr lang="en-US" sz="1150" dirty="0"/>
          </a:p>
        </p:txBody>
      </p:sp>
      <p:sp>
        <p:nvSpPr>
          <p:cNvPr id="15" name="Text 13"/>
          <p:cNvSpPr/>
          <p:nvPr/>
        </p:nvSpPr>
        <p:spPr>
          <a:xfrm>
            <a:off x="526494" y="5523190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 NGO awareness efforts in cities like Pune and Bengaluru</a:t>
            </a:r>
            <a:endParaRPr lang="en-US" sz="1150" dirty="0"/>
          </a:p>
        </p:txBody>
      </p:sp>
      <p:sp>
        <p:nvSpPr>
          <p:cNvPr id="16" name="Text 14"/>
          <p:cNvSpPr/>
          <p:nvPr/>
        </p:nvSpPr>
        <p:spPr>
          <a:xfrm>
            <a:off x="526494" y="5933123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Suggested Actions</a:t>
            </a:r>
            <a:endParaRPr lang="en-US" sz="1150" dirty="0"/>
          </a:p>
        </p:txBody>
      </p:sp>
      <p:sp>
        <p:nvSpPr>
          <p:cNvPr id="17" name="Text 15"/>
          <p:cNvSpPr/>
          <p:nvPr/>
        </p:nvSpPr>
        <p:spPr>
          <a:xfrm>
            <a:off x="526494" y="6343055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Mandate awareness spending as part of corporate EPR obligations</a:t>
            </a:r>
            <a:endParaRPr lang="en-US" sz="1150" dirty="0"/>
          </a:p>
        </p:txBody>
      </p:sp>
      <p:sp>
        <p:nvSpPr>
          <p:cNvPr id="18" name="Text 16"/>
          <p:cNvSpPr/>
          <p:nvPr/>
        </p:nvSpPr>
        <p:spPr>
          <a:xfrm>
            <a:off x="526494" y="6636425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e-waste awareness to school curriculam</a:t>
            </a:r>
            <a:endParaRPr lang="en-US" sz="1150" dirty="0"/>
          </a:p>
        </p:txBody>
      </p:sp>
      <p:sp>
        <p:nvSpPr>
          <p:cNvPr id="19" name="Text 17"/>
          <p:cNvSpPr/>
          <p:nvPr/>
        </p:nvSpPr>
        <p:spPr>
          <a:xfrm>
            <a:off x="526494" y="6929795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Empower community leaders to promote responsible recycling</a:t>
            </a:r>
            <a:endParaRPr lang="en-US" sz="1150" dirty="0"/>
          </a:p>
        </p:txBody>
      </p:sp>
      <p:sp>
        <p:nvSpPr>
          <p:cNvPr id="20" name="Text 18"/>
          <p:cNvSpPr/>
          <p:nvPr/>
        </p:nvSpPr>
        <p:spPr>
          <a:xfrm>
            <a:off x="526494" y="7339727"/>
            <a:ext cx="13577411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996" y="729258"/>
            <a:ext cx="6588443" cy="653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Collection Practices 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1996" y="1696522"/>
            <a:ext cx="768000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95% of e-waste is collected by the informal sector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31996" y="2104311"/>
            <a:ext cx="768000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Formal collection points exist but are limited to major urban areas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31996" y="2512100"/>
            <a:ext cx="768000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Public awareness remains low, especially in rural regions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31996" y="2919889"/>
            <a:ext cx="768000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Extended Producer Responsibility (EPR) programs are growing but uneven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31996" y="3489841"/>
            <a:ext cx="768000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Recycling Practices (Today’s Scenario)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31996" y="4059793"/>
            <a:ext cx="768000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Only around 10-15% of e-waste is processed by authorized recyclers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31996" y="4467582"/>
            <a:ext cx="7680008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Informal recycling methods involve unsafe manual dismantling, burning, and acid treatment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31996" y="5210056"/>
            <a:ext cx="768000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Valuable materials (gold, copper, etc.) are often lost or recovered unsafely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31996" y="5780008"/>
            <a:ext cx="768000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Challenges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31996" y="6349960"/>
            <a:ext cx="768000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Gaps in EPR enforcement and tracking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31996" y="6757749"/>
            <a:ext cx="768000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Weak coordination between producers, recyclers, and local authorities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31996" y="7165538"/>
            <a:ext cx="768000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Lack of accessible infrastructure for safe collection and disposal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556" y="501610"/>
            <a:ext cx="7872889" cy="907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b="1" u="sng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Tech-Driven Platform for Smart E-Waste Management</a:t>
            </a:r>
            <a:endParaRPr lang="en-US" sz="2850" dirty="0"/>
          </a:p>
        </p:txBody>
      </p:sp>
      <p:sp>
        <p:nvSpPr>
          <p:cNvPr id="4" name="Text 1"/>
          <p:cNvSpPr/>
          <p:nvPr/>
        </p:nvSpPr>
        <p:spPr>
          <a:xfrm>
            <a:off x="635556" y="1613892"/>
            <a:ext cx="787288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Objective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35556" y="2108716"/>
            <a:ext cx="7872889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Bridge the gap between consumers, informal collectors, and certified recyclers using technology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35556" y="2894052"/>
            <a:ext cx="787288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Core Features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35556" y="3388876"/>
            <a:ext cx="7872889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Mobile App (Android/iOS)</a:t>
            </a: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Allows users to schedule pickups, scan or photograph devices, and get instant quotes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35556" y="4033361"/>
            <a:ext cx="787288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QR Code / IoT Tagging</a:t>
            </a: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Each device or batch is tagged at pickup for tracking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35556" y="4387334"/>
            <a:ext cx="7872889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Vision Engine</a:t>
            </a: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Identifies device type/condition and estimates value using image recognition (similar to Karo Sambhav's Azure model)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35556" y="5031819"/>
            <a:ext cx="787288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Blockchain Ledger</a:t>
            </a: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Every transaction is securely recorded and immutable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635556" y="5385792"/>
            <a:ext cx="787288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GPS Stamping</a:t>
            </a: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Location-verified tracking from collection to recycling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635556" y="5880616"/>
            <a:ext cx="787288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Benefits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635556" y="6375440"/>
            <a:ext cx="787288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Full traceability for regulators, producers, and consumers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635556" y="6729412"/>
            <a:ext cx="787288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Streamlined sorting, valuation, and logistics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635556" y="7083385"/>
            <a:ext cx="787288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Supports all e-waste streams: phones, laptops, EV batteries, solar panels, etc.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35556" y="7437358"/>
            <a:ext cx="7872889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Enhances compliance with EPR and recycling regulations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5308" y="438150"/>
            <a:ext cx="8033385" cy="9917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What Makes This E-Waste Solution Unique?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555308" y="1667828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1. End-to-End Traceability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555308" y="2100143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Blockchain-based tracking system ensures every item is logged from pickup to recycling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55308" y="2409468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Enhances transparency and accountability for all stakeholders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55308" y="2841784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2. Integration of Multiple Technologies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555308" y="3274100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Combines Mobile App, IoT tags, AI vision, and Blockchain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555308" y="3583424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Seamless user experience for households, collectors, and recyclers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555308" y="4015740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3. Inclusive of Informal Sector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555308" y="4448056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Formalizes and empowers informal workers with tools, training, and digital access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555308" y="4757380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Bridges the gap between unregulated and certified practices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555308" y="5189696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4. Multi-Stream Compatibility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555308" y="5622012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Supports all e-waste types: phones, laptops, TVs, EV batteries, solar panels, etc.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555308" y="5931337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Centralized solution adaptable for future waste categories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555308" y="6363653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5. Real-Time Valuation and Quotes</a:t>
            </a:r>
            <a:endParaRPr lang="en-US" sz="1200" dirty="0"/>
          </a:p>
        </p:txBody>
      </p:sp>
      <p:sp>
        <p:nvSpPr>
          <p:cNvPr id="17" name="Text 14"/>
          <p:cNvSpPr/>
          <p:nvPr/>
        </p:nvSpPr>
        <p:spPr>
          <a:xfrm>
            <a:off x="555308" y="6795968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instantly estimates device value based on image recognition</a:t>
            </a:r>
            <a:endParaRPr lang="en-US" sz="1200" dirty="0"/>
          </a:p>
        </p:txBody>
      </p:sp>
      <p:sp>
        <p:nvSpPr>
          <p:cNvPr id="18" name="Text 15"/>
          <p:cNvSpPr/>
          <p:nvPr/>
        </p:nvSpPr>
        <p:spPr>
          <a:xfrm>
            <a:off x="555308" y="7105293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Ensures fair pricing and quicker processing</a:t>
            </a:r>
            <a:endParaRPr lang="en-US" sz="1200" dirty="0"/>
          </a:p>
        </p:txBody>
      </p:sp>
      <p:sp>
        <p:nvSpPr>
          <p:cNvPr id="19" name="Text 16"/>
          <p:cNvSpPr/>
          <p:nvPr/>
        </p:nvSpPr>
        <p:spPr>
          <a:xfrm>
            <a:off x="555308" y="7537609"/>
            <a:ext cx="80333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93871" y="388025"/>
            <a:ext cx="8156258" cy="7455694"/>
          </a:xfrm>
          <a:prstGeom prst="roundRect">
            <a:avLst>
              <a:gd name="adj" fmla="val 284"/>
            </a:avLst>
          </a:prstGeom>
          <a:solidFill>
            <a:srgbClr val="404040"/>
          </a:solidFill>
          <a:ln/>
        </p:spPr>
      </p:sp>
      <p:sp>
        <p:nvSpPr>
          <p:cNvPr id="4" name="Text 1"/>
          <p:cNvSpPr/>
          <p:nvPr/>
        </p:nvSpPr>
        <p:spPr>
          <a:xfrm>
            <a:off x="634960" y="529114"/>
            <a:ext cx="6432113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Technology Stack For E-Waste Platform: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34960" y="966430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1. Mobile Application (Android/iOS)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634960" y="1276826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interface for households and informal collectors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634960" y="1551861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Schedule pickups, scan devices, receive quotes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634960" y="1826895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notifications and history tracking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634960" y="2137291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2. IoT and QR Code Tagging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634960" y="2447687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Tag each item or batch at the point of collection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634960" y="2722721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 device-level identification and batch tracking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634960" y="3033117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3. AI Vision Engine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634960" y="3343513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Uses image recognition to identify device type and condition</a:t>
            </a:r>
            <a:endParaRPr lang="en-US" sz="1100" dirty="0"/>
          </a:p>
        </p:txBody>
      </p:sp>
      <p:sp>
        <p:nvSpPr>
          <p:cNvPr id="14" name="Text 11"/>
          <p:cNvSpPr/>
          <p:nvPr/>
        </p:nvSpPr>
        <p:spPr>
          <a:xfrm>
            <a:off x="634960" y="3618548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Automatically estimates market value</a:t>
            </a:r>
            <a:endParaRPr lang="en-US" sz="1100" dirty="0"/>
          </a:p>
        </p:txBody>
      </p:sp>
      <p:sp>
        <p:nvSpPr>
          <p:cNvPr id="15" name="Text 12"/>
          <p:cNvSpPr/>
          <p:nvPr/>
        </p:nvSpPr>
        <p:spPr>
          <a:xfrm>
            <a:off x="634960" y="3893582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Streamlines sorting and categorization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634960" y="4203978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4. Blockchain Integration</a:t>
            </a:r>
            <a:endParaRPr lang="en-US" sz="1100" dirty="0"/>
          </a:p>
        </p:txBody>
      </p:sp>
      <p:sp>
        <p:nvSpPr>
          <p:cNvPr id="17" name="Text 14"/>
          <p:cNvSpPr/>
          <p:nvPr/>
        </p:nvSpPr>
        <p:spPr>
          <a:xfrm>
            <a:off x="634960" y="4514374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Secure, tamper-proof logging of every transaction</a:t>
            </a:r>
            <a:endParaRPr lang="en-US" sz="1100" dirty="0"/>
          </a:p>
        </p:txBody>
      </p:sp>
      <p:sp>
        <p:nvSpPr>
          <p:cNvPr id="18" name="Text 15"/>
          <p:cNvSpPr/>
          <p:nvPr/>
        </p:nvSpPr>
        <p:spPr>
          <a:xfrm>
            <a:off x="634960" y="4789408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Ensures full traceability from pickup to certified recycling</a:t>
            </a:r>
            <a:endParaRPr lang="en-US" sz="1100" dirty="0"/>
          </a:p>
        </p:txBody>
      </p:sp>
      <p:sp>
        <p:nvSpPr>
          <p:cNvPr id="19" name="Text 16"/>
          <p:cNvSpPr/>
          <p:nvPr/>
        </p:nvSpPr>
        <p:spPr>
          <a:xfrm>
            <a:off x="634960" y="5064443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Builds trust among consumers, recyclers, and regulators</a:t>
            </a:r>
            <a:endParaRPr lang="en-US" sz="1100" dirty="0"/>
          </a:p>
        </p:txBody>
      </p:sp>
      <p:sp>
        <p:nvSpPr>
          <p:cNvPr id="20" name="Text 17"/>
          <p:cNvSpPr/>
          <p:nvPr/>
        </p:nvSpPr>
        <p:spPr>
          <a:xfrm>
            <a:off x="634960" y="5374838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5. GPS Tracking</a:t>
            </a:r>
            <a:endParaRPr lang="en-US" sz="1100" dirty="0"/>
          </a:p>
        </p:txBody>
      </p:sp>
      <p:sp>
        <p:nvSpPr>
          <p:cNvPr id="21" name="Text 18"/>
          <p:cNvSpPr/>
          <p:nvPr/>
        </p:nvSpPr>
        <p:spPr>
          <a:xfrm>
            <a:off x="634960" y="5685234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Location tagging at each stage: collection, transfer, recycling</a:t>
            </a:r>
            <a:endParaRPr lang="en-US" sz="1100" dirty="0"/>
          </a:p>
        </p:txBody>
      </p:sp>
      <p:sp>
        <p:nvSpPr>
          <p:cNvPr id="22" name="Text 19"/>
          <p:cNvSpPr/>
          <p:nvPr/>
        </p:nvSpPr>
        <p:spPr>
          <a:xfrm>
            <a:off x="634960" y="5960269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Prevents illegal dumping or loss of material</a:t>
            </a:r>
            <a:endParaRPr lang="en-US" sz="1100" dirty="0"/>
          </a:p>
        </p:txBody>
      </p:sp>
      <p:sp>
        <p:nvSpPr>
          <p:cNvPr id="23" name="Text 20"/>
          <p:cNvSpPr/>
          <p:nvPr/>
        </p:nvSpPr>
        <p:spPr>
          <a:xfrm>
            <a:off x="634960" y="6270665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6. Data Analytics Dashboard</a:t>
            </a:r>
            <a:endParaRPr lang="en-US" sz="1100" dirty="0"/>
          </a:p>
        </p:txBody>
      </p:sp>
      <p:sp>
        <p:nvSpPr>
          <p:cNvPr id="24" name="Text 21"/>
          <p:cNvSpPr/>
          <p:nvPr/>
        </p:nvSpPr>
        <p:spPr>
          <a:xfrm>
            <a:off x="634960" y="6581061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Aggregated data for regulators and producers</a:t>
            </a:r>
            <a:endParaRPr lang="en-US" sz="1100" dirty="0"/>
          </a:p>
        </p:txBody>
      </p:sp>
      <p:sp>
        <p:nvSpPr>
          <p:cNvPr id="25" name="Text 22"/>
          <p:cNvSpPr/>
          <p:nvPr/>
        </p:nvSpPr>
        <p:spPr>
          <a:xfrm>
            <a:off x="634960" y="6856095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Insights into volume, types, compliance, and recovery</a:t>
            </a:r>
            <a:endParaRPr lang="en-US" sz="1100" dirty="0"/>
          </a:p>
        </p:txBody>
      </p:sp>
      <p:sp>
        <p:nvSpPr>
          <p:cNvPr id="26" name="Text 23"/>
          <p:cNvSpPr/>
          <p:nvPr/>
        </p:nvSpPr>
        <p:spPr>
          <a:xfrm>
            <a:off x="634960" y="7166491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endParaRPr lang="en-US" sz="1100" dirty="0"/>
          </a:p>
        </p:txBody>
      </p:sp>
      <p:sp>
        <p:nvSpPr>
          <p:cNvPr id="27" name="Text 24"/>
          <p:cNvSpPr/>
          <p:nvPr/>
        </p:nvSpPr>
        <p:spPr>
          <a:xfrm>
            <a:off x="634960" y="7476887"/>
            <a:ext cx="78740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1113</Words>
  <Application>Microsoft Office PowerPoint</Application>
  <PresentationFormat>Custom</PresentationFormat>
  <Paragraphs>126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Roboto Mono Medium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VISHI SAXENA</cp:lastModifiedBy>
  <cp:revision>4</cp:revision>
  <dcterms:created xsi:type="dcterms:W3CDTF">2025-05-01T02:24:27Z</dcterms:created>
  <dcterms:modified xsi:type="dcterms:W3CDTF">2025-05-01T05:03:17Z</dcterms:modified>
</cp:coreProperties>
</file>